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73" r:id="rId6"/>
    <p:sldId id="270" r:id="rId7"/>
    <p:sldId id="280" r:id="rId8"/>
    <p:sldId id="281" r:id="rId9"/>
    <p:sldId id="260" r:id="rId10"/>
    <p:sldId id="275" r:id="rId11"/>
    <p:sldId id="271" r:id="rId12"/>
    <p:sldId id="272" r:id="rId13"/>
    <p:sldId id="261" r:id="rId14"/>
    <p:sldId id="282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lema Margaret Akuiyibo" initials="SMA" lastIdx="2" clrIdx="0">
    <p:extLst/>
  </p:cmAuthor>
  <p:cmAuthor id="2" name="Wole FAJEMISIN" initials="WF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38" autoAdjust="0"/>
    <p:restoredTop sz="94660"/>
  </p:normalViewPr>
  <p:slideViewPr>
    <p:cSldViewPr snapToGrid="0">
      <p:cViewPr>
        <p:scale>
          <a:sx n="90" d="100"/>
          <a:sy n="90" d="100"/>
        </p:scale>
        <p:origin x="-504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imita\Downloads\SEVENTH_DATA_%2002112016_S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imita\Downloads\SEVENTH_DATA_%2002112016_S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imita\Downloads\SEVENTH_DATA_%2002112016_S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imita\Downloads\SEVENTH_DATA_%2002112016_SEN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imita\Downloads\SEVENTH_DATA_%2002112016_S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Age Vs FP use</a:t>
            </a:r>
          </a:p>
        </c:rich>
      </c:tx>
      <c:layout>
        <c:manualLayout>
          <c:xMode val="edge"/>
          <c:yMode val="edge"/>
          <c:x val="0.38079155730533681"/>
          <c:y val="6.4814814814814811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Sheet2!$E$19</c:f>
              <c:strCache>
                <c:ptCount val="1"/>
                <c:pt idx="0">
                  <c:v>LESS THAN 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Sheet2!$F$18:$G$18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Sheet2!$F$19:$G$19</c:f>
              <c:numCache>
                <c:formatCode>0%</c:formatCode>
                <c:ptCount val="2"/>
                <c:pt idx="0">
                  <c:v>4.5454545454545456E-2</c:v>
                </c:pt>
                <c:pt idx="1">
                  <c:v>0.38636363636363635</c:v>
                </c:pt>
              </c:numCache>
            </c:numRef>
          </c:val>
        </c:ser>
        <c:ser>
          <c:idx val="1"/>
          <c:order val="1"/>
          <c:tx>
            <c:strRef>
              <c:f>Sheet2!$E$20</c:f>
              <c:strCache>
                <c:ptCount val="1"/>
                <c:pt idx="0">
                  <c:v>ABOVE 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3018867924528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Sheet2!$F$18:$G$18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Sheet2!$F$20:$G$20</c:f>
              <c:numCache>
                <c:formatCode>0%</c:formatCode>
                <c:ptCount val="2"/>
                <c:pt idx="0">
                  <c:v>0.31818181818181818</c:v>
                </c:pt>
                <c:pt idx="1">
                  <c:v>0.32954545454545453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567872"/>
        <c:axId val="207569664"/>
        <c:axId val="0"/>
      </c:bar3DChart>
      <c:catAx>
        <c:axId val="207567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569664"/>
        <c:crosses val="autoZero"/>
        <c:auto val="1"/>
        <c:lblAlgn val="ctr"/>
        <c:lblOffset val="100"/>
        <c:noMultiLvlLbl val="0"/>
      </c:catAx>
      <c:valAx>
        <c:axId val="207569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75678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400"/>
              <a:t>Age Vs</a:t>
            </a:r>
            <a:r>
              <a:rPr lang="en-GB" sz="1400" baseline="0"/>
              <a:t> FP Knowledge</a:t>
            </a:r>
            <a:endParaRPr lang="en-GB" sz="14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Sheet2!$E$10</c:f>
              <c:strCache>
                <c:ptCount val="1"/>
                <c:pt idx="0">
                  <c:v>LESS THAN 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46540880503146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Sheet2!$F$9:$G$9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Sheet2!$F$10:$G$10</c:f>
              <c:numCache>
                <c:formatCode>0%</c:formatCode>
                <c:ptCount val="2"/>
                <c:pt idx="0">
                  <c:v>0.12</c:v>
                </c:pt>
                <c:pt idx="1">
                  <c:v>0.37</c:v>
                </c:pt>
              </c:numCache>
            </c:numRef>
          </c:val>
        </c:ser>
        <c:ser>
          <c:idx val="1"/>
          <c:order val="1"/>
          <c:tx>
            <c:strRef>
              <c:f>Sheet2!$E$11</c:f>
              <c:strCache>
                <c:ptCount val="1"/>
                <c:pt idx="0">
                  <c:v>ABOVE 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44654088050314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867924528301886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Sheet2!$F$9:$G$9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Sheet2!$F$11:$G$11</c:f>
              <c:numCache>
                <c:formatCode>0%</c:formatCode>
                <c:ptCount val="2"/>
                <c:pt idx="0">
                  <c:v>0.42</c:v>
                </c:pt>
                <c:pt idx="1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612544"/>
        <c:axId val="207434112"/>
        <c:axId val="0"/>
      </c:bar3DChart>
      <c:catAx>
        <c:axId val="20761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434112"/>
        <c:crosses val="autoZero"/>
        <c:auto val="1"/>
        <c:lblAlgn val="ctr"/>
        <c:lblOffset val="100"/>
        <c:noMultiLvlLbl val="0"/>
      </c:catAx>
      <c:valAx>
        <c:axId val="2074341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7612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100" b="1" i="0">
                <a:effectLst/>
              </a:rPr>
              <a:t>Ability to use an FP method</a:t>
            </a:r>
            <a:r>
              <a:rPr lang="en-GB" sz="1100" b="1"/>
              <a:t>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Sheet2!$K$37</c:f>
              <c:strCache>
                <c:ptCount val="1"/>
                <c:pt idx="0">
                  <c:v>Less than 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32E-3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Sheet2!$L$36:$M$36</c:f>
              <c:strCache>
                <c:ptCount val="2"/>
                <c:pt idx="0">
                  <c:v>CONFIDENT</c:v>
                </c:pt>
                <c:pt idx="1">
                  <c:v>NOT CONFIDENT</c:v>
                </c:pt>
              </c:strCache>
            </c:strRef>
          </c:cat>
          <c:val>
            <c:numRef>
              <c:f>Sheet2!$L$37:$M$37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Sheet2!$K$38</c:f>
              <c:strCache>
                <c:ptCount val="1"/>
                <c:pt idx="0">
                  <c:v>Above 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779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Sheet2!$L$36:$M$36</c:f>
              <c:strCache>
                <c:ptCount val="2"/>
                <c:pt idx="0">
                  <c:v>CONFIDENT</c:v>
                </c:pt>
                <c:pt idx="1">
                  <c:v>NOT CONFIDENT</c:v>
                </c:pt>
              </c:strCache>
            </c:strRef>
          </c:cat>
          <c:val>
            <c:numRef>
              <c:f>Sheet2!$L$38:$M$38</c:f>
              <c:numCache>
                <c:formatCode>0%</c:formatCode>
                <c:ptCount val="2"/>
                <c:pt idx="0">
                  <c:v>0.42857142857142855</c:v>
                </c:pt>
                <c:pt idx="1">
                  <c:v>0.5714285714285714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461376"/>
        <c:axId val="207483648"/>
        <c:axId val="0"/>
      </c:bar3DChart>
      <c:catAx>
        <c:axId val="207461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207483648"/>
        <c:crosses val="autoZero"/>
        <c:auto val="1"/>
        <c:lblAlgn val="ctr"/>
        <c:lblOffset val="100"/>
        <c:noMultiLvlLbl val="0"/>
      </c:catAx>
      <c:valAx>
        <c:axId val="207483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7461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Education Vs Self</a:t>
            </a:r>
            <a:r>
              <a:rPr lang="en-GB" baseline="0"/>
              <a:t> eficacy</a:t>
            </a:r>
            <a:endParaRPr lang="en-GB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Sheet2!$E$54</c:f>
              <c:strCache>
                <c:ptCount val="1"/>
                <c:pt idx="0">
                  <c:v>NOT CONFIDENT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Sheet2!$F$53:$H$53</c:f>
              <c:strCache>
                <c:ptCount val="3"/>
                <c:pt idx="0">
                  <c:v>NO SCHOOL</c:v>
                </c:pt>
                <c:pt idx="1">
                  <c:v>PRIMARY</c:v>
                </c:pt>
                <c:pt idx="2">
                  <c:v>SECONDARY</c:v>
                </c:pt>
              </c:strCache>
            </c:strRef>
          </c:cat>
          <c:val>
            <c:numRef>
              <c:f>Sheet2!$F$54:$H$54</c:f>
              <c:numCache>
                <c:formatCode>###0</c:formatCode>
                <c:ptCount val="3"/>
                <c:pt idx="0">
                  <c:v>7</c:v>
                </c:pt>
                <c:pt idx="1">
                  <c:v>41</c:v>
                </c:pt>
                <c:pt idx="2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Sheet2!$E$55</c:f>
              <c:strCache>
                <c:ptCount val="1"/>
                <c:pt idx="0">
                  <c:v>CONFIDENT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1446540880503145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Sheet2!$F$53:$H$53</c:f>
              <c:strCache>
                <c:ptCount val="3"/>
                <c:pt idx="0">
                  <c:v>NO SCHOOL</c:v>
                </c:pt>
                <c:pt idx="1">
                  <c:v>PRIMARY</c:v>
                </c:pt>
                <c:pt idx="2">
                  <c:v>SECONDARY</c:v>
                </c:pt>
              </c:strCache>
            </c:strRef>
          </c:cat>
          <c:val>
            <c:numRef>
              <c:f>Sheet2!$F$55:$H$55</c:f>
              <c:numCache>
                <c:formatCode>###0</c:formatCode>
                <c:ptCount val="3"/>
                <c:pt idx="0" formatCode="General">
                  <c:v>0</c:v>
                </c:pt>
                <c:pt idx="1">
                  <c:v>0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497856"/>
        <c:axId val="207507840"/>
        <c:axId val="0"/>
      </c:bar3DChart>
      <c:catAx>
        <c:axId val="207497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7507840"/>
        <c:crosses val="autoZero"/>
        <c:auto val="1"/>
        <c:lblAlgn val="ctr"/>
        <c:lblOffset val="100"/>
        <c:noMultiLvlLbl val="0"/>
      </c:catAx>
      <c:valAx>
        <c:axId val="207507840"/>
        <c:scaling>
          <c:orientation val="minMax"/>
        </c:scaling>
        <c:delete val="1"/>
        <c:axPos val="l"/>
        <c:numFmt formatCode="###0" sourceLinked="1"/>
        <c:majorTickMark val="none"/>
        <c:minorTickMark val="none"/>
        <c:tickLblPos val="nextTo"/>
        <c:crossAx val="2074978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Sheet2!$C$95</c:f>
              <c:strCache>
                <c:ptCount val="1"/>
                <c:pt idx="0">
                  <c:v>Use FP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111111111111109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222222222222215E-2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444444444444337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Sheet2!$D$94:$G$94</c:f>
              <c:strCache>
                <c:ptCount val="4"/>
                <c:pt idx="0">
                  <c:v>Fear of side effects</c:v>
                </c:pt>
                <c:pt idx="1">
                  <c:v>Fear of deviation from Norms</c:v>
                </c:pt>
                <c:pt idx="2">
                  <c:v>Consider FP affordable</c:v>
                </c:pt>
                <c:pt idx="3">
                  <c:v>Health  providers “youth unfriendly”</c:v>
                </c:pt>
              </c:strCache>
            </c:strRef>
          </c:cat>
          <c:val>
            <c:numRef>
              <c:f>Sheet2!$D$95:$G$95</c:f>
              <c:numCache>
                <c:formatCode>0%</c:formatCode>
                <c:ptCount val="4"/>
                <c:pt idx="0">
                  <c:v>0.15217391304347827</c:v>
                </c:pt>
                <c:pt idx="1">
                  <c:v>3.0612244897959183E-2</c:v>
                </c:pt>
                <c:pt idx="2">
                  <c:v>0.18556701030927836</c:v>
                </c:pt>
                <c:pt idx="3">
                  <c:v>1.8867924528301886E-2</c:v>
                </c:pt>
              </c:numCache>
            </c:numRef>
          </c:val>
        </c:ser>
        <c:ser>
          <c:idx val="1"/>
          <c:order val="1"/>
          <c:tx>
            <c:strRef>
              <c:f>Sheet2!$C$96</c:f>
              <c:strCache>
                <c:ptCount val="1"/>
                <c:pt idx="0">
                  <c:v>Don’t Use FP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Sheet2!$D$94:$G$94</c:f>
              <c:strCache>
                <c:ptCount val="4"/>
                <c:pt idx="0">
                  <c:v>Fear of side effects</c:v>
                </c:pt>
                <c:pt idx="1">
                  <c:v>Fear of deviation from Norms</c:v>
                </c:pt>
                <c:pt idx="2">
                  <c:v>Consider FP affordable</c:v>
                </c:pt>
                <c:pt idx="3">
                  <c:v>Health  providers “youth unfriendly”</c:v>
                </c:pt>
              </c:strCache>
            </c:strRef>
          </c:cat>
          <c:val>
            <c:numRef>
              <c:f>Sheet2!$D$96:$G$96</c:f>
              <c:numCache>
                <c:formatCode>0%</c:formatCode>
                <c:ptCount val="4"/>
                <c:pt idx="0">
                  <c:v>0.84782608695652173</c:v>
                </c:pt>
                <c:pt idx="1">
                  <c:v>0.96938775510204078</c:v>
                </c:pt>
                <c:pt idx="2">
                  <c:v>0.81443298969072164</c:v>
                </c:pt>
                <c:pt idx="3">
                  <c:v>0.98113207547169812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207883264"/>
        <c:axId val="207905536"/>
        <c:axId val="0"/>
      </c:bar3DChart>
      <c:catAx>
        <c:axId val="207883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7905536"/>
        <c:crosses val="autoZero"/>
        <c:auto val="1"/>
        <c:lblAlgn val="ctr"/>
        <c:lblOffset val="100"/>
        <c:noMultiLvlLbl val="0"/>
      </c:catAx>
      <c:valAx>
        <c:axId val="207905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78832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03T08:25:25.772" idx="2">
    <p:pos x="10" y="-91"/>
    <p:text>great findings! What would also be helpful is a knowledge of the level of significance that each driver or barrier has on FP uptake by adolescents. A chart or graph would be nice</p:text>
    <p:extLst mod="1">
      <p:ext uri="{C676402C-5697-4E1C-873F-D02D1690AC5C}">
        <p15:threadingInfo xmlns=""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justinD\Desktop\Logos\SFH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2113" y="5214940"/>
            <a:ext cx="533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C:\Users\justinD\Desktop\Logos\USAID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488" y="5214940"/>
            <a:ext cx="18367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C:\Users\justinD\Desktop\Logos\BBC MA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6401" y="5214940"/>
            <a:ext cx="2051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C:\Users\justinD\Desktop\Logos\ARFH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65939" y="521494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justinD\Desktop\Logos\psi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5938" y="5241927"/>
            <a:ext cx="58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42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87350E22-D74E-4C50-B0CE-3469B868398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7B26FA-4548-4AF5-B9B9-0FF51872C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87350E22-D74E-4C50-B0CE-3469B868398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7B26FA-4548-4AF5-B9B9-0FF51872C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87350E22-D74E-4C50-B0CE-3469B868398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7B26FA-4548-4AF5-B9B9-0FF51872C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87350E22-D74E-4C50-B0CE-3469B868398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7B26FA-4548-4AF5-B9B9-0FF51872C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87350E22-D74E-4C50-B0CE-3469B868398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7B26FA-4548-4AF5-B9B9-0FF51872C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4" descr="C:\Users\justinD\Desktop\Logos\Bubbles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1" y="6132515"/>
            <a:ext cx="15716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/>
          <p:nvPr/>
        </p:nvSpPr>
        <p:spPr>
          <a:xfrm>
            <a:off x="0" y="1071563"/>
            <a:ext cx="9144000" cy="5072062"/>
          </a:xfrm>
          <a:prstGeom prst="rect">
            <a:avLst/>
          </a:prstGeom>
          <a:solidFill>
            <a:srgbClr val="57BFE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/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97590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071565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 descr="C:\Users\justinD\Desktop\Logos\ESMPIN (no outline)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9189" y="6215065"/>
            <a:ext cx="15367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reproductivehealth/publications/unsafeabortion_2003/ua_estimates03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392" y="1926239"/>
            <a:ext cx="7772400" cy="783695"/>
          </a:xfrm>
        </p:spPr>
        <p:txBody>
          <a:bodyPr>
            <a:normAutofit/>
          </a:bodyPr>
          <a:lstStyle/>
          <a:p>
            <a:r>
              <a:rPr lang="en-US" sz="2100" b="1" dirty="0"/>
              <a:t>Drivers and Barriers to </a:t>
            </a:r>
            <a:r>
              <a:rPr lang="en-US" sz="2100" b="1"/>
              <a:t>Utilization of </a:t>
            </a:r>
            <a:r>
              <a:rPr lang="en-US" sz="2100" b="1" dirty="0"/>
              <a:t>Modern Family Planning Methods Among </a:t>
            </a:r>
            <a:r>
              <a:rPr lang="en-US" sz="2100" b="1"/>
              <a:t>Adolescents in </a:t>
            </a:r>
            <a:r>
              <a:rPr lang="en-US" sz="2100" b="1" dirty="0"/>
              <a:t>Rivers 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520" y="2709934"/>
            <a:ext cx="6816144" cy="1462136"/>
          </a:xfrm>
        </p:spPr>
        <p:txBody>
          <a:bodyPr/>
          <a:lstStyle/>
          <a:p>
            <a:r>
              <a:rPr lang="en-US" sz="1350" b="1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Author: Nnanke E.</a:t>
            </a:r>
          </a:p>
          <a:p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Co-Authors: </a:t>
            </a:r>
            <a:r>
              <a:rPr lang="en-US" sz="1350" b="1" dirty="0" err="1" smtClean="0">
                <a:solidFill>
                  <a:schemeClr val="tx1"/>
                </a:solidFill>
                <a:cs typeface="Times New Roman" pitchFamily="18" charset="0"/>
              </a:rPr>
              <a:t>Ndifreke</a:t>
            </a:r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 M.</a:t>
            </a:r>
          </a:p>
          <a:p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                   </a:t>
            </a:r>
            <a:r>
              <a:rPr lang="en-US" sz="1350" b="1" dirty="0" err="1" smtClean="0">
                <a:solidFill>
                  <a:schemeClr val="tx1"/>
                </a:solidFill>
                <a:cs typeface="Times New Roman" pitchFamily="18" charset="0"/>
              </a:rPr>
              <a:t>Bassey</a:t>
            </a:r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 O.</a:t>
            </a:r>
          </a:p>
          <a:p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                  </a:t>
            </a:r>
            <a:r>
              <a:rPr lang="en-US" sz="1350" b="1" dirty="0" err="1" smtClean="0">
                <a:solidFill>
                  <a:schemeClr val="tx1"/>
                </a:solidFill>
                <a:cs typeface="Times New Roman" pitchFamily="18" charset="0"/>
              </a:rPr>
              <a:t>Obilor</a:t>
            </a:r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 O.</a:t>
            </a:r>
          </a:p>
          <a:p>
            <a:r>
              <a:rPr lang="en-US" sz="1350" b="1" dirty="0" smtClean="0">
                <a:solidFill>
                  <a:schemeClr val="tx1"/>
                </a:solidFill>
                <a:cs typeface="Times New Roman" pitchFamily="18" charset="0"/>
              </a:rPr>
              <a:t>SOCIETY FOR FAMILY HEALTH</a:t>
            </a:r>
          </a:p>
          <a:p>
            <a:r>
              <a:rPr lang="en-US" sz="1500" dirty="0" smtClean="0"/>
              <a:t>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Nigeria Family Planning Conference</a:t>
            </a:r>
          </a:p>
          <a:p>
            <a:r>
              <a:rPr lang="en-US" sz="1500" dirty="0" smtClean="0"/>
              <a:t>November 7-9,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Barriers of Family Planning 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98214"/>
              </p:ext>
            </p:extLst>
          </p:nvPr>
        </p:nvGraphicFramePr>
        <p:xfrm>
          <a:off x="85060" y="1116419"/>
          <a:ext cx="8846289" cy="490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77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0174"/>
            <a:ext cx="7886700" cy="994172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Findings: Barriers (Adolescents)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382"/>
            <a:ext cx="8229600" cy="3394472"/>
          </a:xfrm>
        </p:spPr>
        <p:txBody>
          <a:bodyPr/>
          <a:lstStyle/>
          <a:p>
            <a:r>
              <a:rPr lang="en-US" sz="2100" dirty="0">
                <a:latin typeface="Calibri" panose="020F0502020204030204" pitchFamily="34" charset="0"/>
              </a:rPr>
              <a:t>Fear of side effects </a:t>
            </a:r>
          </a:p>
          <a:p>
            <a:r>
              <a:rPr lang="en-US" sz="2100" dirty="0">
                <a:latin typeface="Calibri" panose="020F0502020204030204" pitchFamily="34" charset="0"/>
              </a:rPr>
              <a:t>Fear of deviation from social norms</a:t>
            </a:r>
          </a:p>
          <a:p>
            <a:r>
              <a:rPr lang="en-US" sz="2100" dirty="0">
                <a:latin typeface="Calibri" panose="020F0502020204030204" pitchFamily="34" charset="0"/>
              </a:rPr>
              <a:t>Lack of social support from parents and community members</a:t>
            </a:r>
          </a:p>
          <a:p>
            <a:r>
              <a:rPr lang="en-US" sz="2100" dirty="0">
                <a:latin typeface="Calibri" panose="020F0502020204030204" pitchFamily="34" charset="0"/>
              </a:rPr>
              <a:t>Cost of products and services</a:t>
            </a:r>
          </a:p>
          <a:p>
            <a:r>
              <a:rPr lang="en-US" sz="2100" dirty="0">
                <a:latin typeface="Calibri" panose="020F0502020204030204" pitchFamily="34" charset="0"/>
              </a:rPr>
              <a:t>Judgmental attitude of service providers </a:t>
            </a:r>
          </a:p>
          <a:p>
            <a:r>
              <a:rPr lang="en-US" sz="2100" dirty="0">
                <a:latin typeface="Calibri" panose="020F0502020204030204" pitchFamily="34" charset="0"/>
              </a:rPr>
              <a:t>Frequency of visits to the facilities for </a:t>
            </a:r>
            <a:r>
              <a:rPr lang="en-US" sz="2100" dirty="0" smtClean="0">
                <a:latin typeface="Calibri" panose="020F0502020204030204" pitchFamily="34" charset="0"/>
              </a:rPr>
              <a:t>refill</a:t>
            </a:r>
            <a:endParaRPr lang="en-US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0174"/>
            <a:ext cx="7886700" cy="994172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Findings: Barriers </a:t>
            </a:r>
            <a:r>
              <a:rPr lang="en-US" b="1" dirty="0" smtClean="0"/>
              <a:t>(Care providers)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382"/>
            <a:ext cx="8229600" cy="3394472"/>
          </a:xfrm>
        </p:spPr>
        <p:txBody>
          <a:bodyPr/>
          <a:lstStyle/>
          <a:p>
            <a:r>
              <a:rPr lang="en-US" sz="2100" dirty="0">
                <a:latin typeface="Calibri" panose="020F0502020204030204" pitchFamily="34" charset="0"/>
              </a:rPr>
              <a:t>Fear of deviation from 'approved' social norms 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Religious beliefs 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Cultural beliefs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Concern for the future </a:t>
            </a:r>
          </a:p>
          <a:p>
            <a:pPr marL="0" indent="0">
              <a:buNone/>
            </a:pPr>
            <a:endParaRPr lang="en-US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5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957" y="341543"/>
            <a:ext cx="7886700" cy="626019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744"/>
            <a:ext cx="8229600" cy="4401879"/>
          </a:xfrm>
        </p:spPr>
        <p:txBody>
          <a:bodyPr/>
          <a:lstStyle/>
          <a:p>
            <a:r>
              <a:rPr lang="en-US" sz="2175" dirty="0">
                <a:latin typeface="Calibri" panose="020F0502020204030204" pitchFamily="34" charset="0"/>
              </a:rPr>
              <a:t>Family planning uptake and utilization decision among adolescents in Rivers State is driven by social support amongst </a:t>
            </a:r>
            <a:r>
              <a:rPr lang="en-US" sz="2175" dirty="0" smtClean="0">
                <a:latin typeface="Calibri" panose="020F0502020204030204" pitchFamily="34" charset="0"/>
              </a:rPr>
              <a:t>peers</a:t>
            </a:r>
          </a:p>
          <a:p>
            <a:endParaRPr lang="en-US" sz="2175" dirty="0">
              <a:latin typeface="Calibri" panose="020F0502020204030204" pitchFamily="34" charset="0"/>
            </a:endParaRPr>
          </a:p>
          <a:p>
            <a:r>
              <a:rPr lang="en-US" sz="2175" dirty="0" smtClean="0">
                <a:latin typeface="Calibri" panose="020F0502020204030204" pitchFamily="34" charset="0"/>
              </a:rPr>
              <a:t>It is impeded </a:t>
            </a:r>
            <a:r>
              <a:rPr lang="en-US" sz="2175" dirty="0">
                <a:latin typeface="Calibri" panose="020F0502020204030204" pitchFamily="34" charset="0"/>
              </a:rPr>
              <a:t>by social norms and Perceived side effects of contraceptives</a:t>
            </a:r>
          </a:p>
          <a:p>
            <a:pPr marL="0" indent="0">
              <a:buNone/>
            </a:pPr>
            <a:endParaRPr lang="en-US" sz="2175" dirty="0">
              <a:latin typeface="Calibri" panose="020F0502020204030204" pitchFamily="34" charset="0"/>
            </a:endParaRPr>
          </a:p>
          <a:p>
            <a:r>
              <a:rPr lang="en-US" sz="2175" dirty="0">
                <a:latin typeface="Calibri" panose="020F0502020204030204" pitchFamily="34" charset="0"/>
              </a:rPr>
              <a:t>Focus should be on increasing adolescents’ knowledge in communities in Rivers State through programming </a:t>
            </a:r>
            <a:endParaRPr lang="en-US" sz="2175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175" dirty="0">
              <a:latin typeface="Calibri" panose="020F0502020204030204" pitchFamily="34" charset="0"/>
            </a:endParaRPr>
          </a:p>
          <a:p>
            <a:r>
              <a:rPr lang="en-US" sz="2175" dirty="0">
                <a:latin typeface="Calibri" panose="020F0502020204030204" pitchFamily="34" charset="0"/>
              </a:rPr>
              <a:t>Programs should ensure youth friendly FP providers are available in all facilities offering FP services</a:t>
            </a:r>
          </a:p>
        </p:txBody>
      </p:sp>
    </p:spTree>
    <p:extLst>
      <p:ext uri="{BB962C8B-B14F-4D97-AF65-F5344CB8AC3E}">
        <p14:creationId xmlns:p14="http://schemas.microsoft.com/office/powerpoint/2010/main" val="2904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8497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6" y="1057941"/>
            <a:ext cx="8229600" cy="4525963"/>
          </a:xfrm>
        </p:spPr>
        <p:txBody>
          <a:bodyPr/>
          <a:lstStyle/>
          <a:p>
            <a:r>
              <a:rPr lang="en-GB" sz="1800" dirty="0" smtClean="0"/>
              <a:t>World </a:t>
            </a:r>
            <a:r>
              <a:rPr lang="en-GB" sz="1800" dirty="0"/>
              <a:t>Health Organization. Unsafe abortion, authors. Global and Regional Estimates of the Incidence of Unsafe Abortion and Associated Mortality in 2003. 5th ed. Geneva: World Health Organization; 2007.</a:t>
            </a:r>
            <a:r>
              <a:rPr lang="en-GB" sz="1800" dirty="0">
                <a:hlinkClick r:id="rId2"/>
              </a:rPr>
              <a:t>http://www.who.int/reproductivehealth/publications/unsafeabortion_2003/ua_estimates03.pdf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2000" dirty="0"/>
              <a:t>World Health Organization (WHO), </a:t>
            </a:r>
            <a:r>
              <a:rPr lang="en-GB" sz="2000" i="1" dirty="0"/>
              <a:t>Unsafe Abortion: Global and Regional Estimates of the Incidence of Unsafe Abortion and Associated Mortality in 2008</a:t>
            </a:r>
            <a:r>
              <a:rPr lang="en-GB" sz="2000" dirty="0"/>
              <a:t>, Geneva: WHO, 2011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/>
              <a:t>National Population Commission and ICF International, </a:t>
            </a:r>
            <a:r>
              <a:rPr lang="en-GB" sz="2000" i="1" dirty="0"/>
              <a:t>Nigeria Demographic and Health Survey 2013</a:t>
            </a:r>
            <a:r>
              <a:rPr lang="en-GB" sz="2000" dirty="0"/>
              <a:t>, Abuja, Nigeria: National Population Commission; and Rockville, MD, USA: ICF International, 2014.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272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0350" y="2857500"/>
            <a:ext cx="5086350" cy="131445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b="1" dirty="0" smtClean="0">
                <a:latin typeface="+mj-lt"/>
              </a:rPr>
              <a:t>THANK YOU!</a:t>
            </a:r>
          </a:p>
          <a:p>
            <a:pPr algn="ctr">
              <a:defRPr/>
            </a:pPr>
            <a:endParaRPr lang="en-US" b="1" dirty="0">
              <a:latin typeface="+mj-lt"/>
            </a:endParaRPr>
          </a:p>
        </p:txBody>
      </p:sp>
      <p:pic>
        <p:nvPicPr>
          <p:cNvPr id="13315" name="Object 3"/>
          <p:cNvPicPr>
            <a:picLocks noChangeArrowheads="1"/>
          </p:cNvPicPr>
          <p:nvPr/>
        </p:nvPicPr>
        <p:blipFill>
          <a:blip r:embed="rId2">
            <a:lum contrast="40000"/>
          </a:blip>
          <a:srcRect t="-320" r="-13617" b="-237"/>
          <a:stretch>
            <a:fillRect/>
          </a:stretch>
        </p:blipFill>
        <p:spPr bwMode="auto">
          <a:xfrm>
            <a:off x="1950983" y="1600200"/>
            <a:ext cx="50292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27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Background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330"/>
            <a:ext cx="8229600" cy="3686593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One of the leading causes of death among female adolescents is unintended pregnancy, leading to unsafe abortions and unsafe childbirth practices </a:t>
            </a:r>
            <a:r>
              <a:rPr lang="en-US" sz="2100" dirty="0" smtClean="0"/>
              <a:t>(</a:t>
            </a:r>
            <a:r>
              <a:rPr lang="en-GB" sz="2100" dirty="0" smtClean="0"/>
              <a:t>WHO 2012</a:t>
            </a:r>
            <a:r>
              <a:rPr lang="en-US" sz="2100" dirty="0" smtClean="0"/>
              <a:t>)</a:t>
            </a:r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An estimated 1.25 million induced abortions occurred in Nigeria in 2012, equivalent to 33 abortions per 1,000 women of reproductive age (WRA) (</a:t>
            </a:r>
            <a:r>
              <a:rPr lang="en-US" sz="2100" dirty="0" err="1"/>
              <a:t>Guttmacher</a:t>
            </a:r>
            <a:r>
              <a:rPr lang="en-US" sz="2100" dirty="0"/>
              <a:t> Inst)</a:t>
            </a:r>
          </a:p>
          <a:p>
            <a:pPr lvl="1"/>
            <a:r>
              <a:rPr lang="en-US" sz="1800" dirty="0"/>
              <a:t>44 per 1,000 in South-South Zone: 17% of pregnancies in South-South end in abortion</a:t>
            </a:r>
          </a:p>
          <a:p>
            <a:pPr lvl="1"/>
            <a:endParaRPr lang="en-US" dirty="0"/>
          </a:p>
          <a:p>
            <a:r>
              <a:rPr lang="en-US" sz="2100" dirty="0"/>
              <a:t>The unintended pregnancy rate was </a:t>
            </a:r>
            <a:r>
              <a:rPr lang="en-US" sz="2100" b="1" dirty="0"/>
              <a:t>59 per 1,000 WRA</a:t>
            </a:r>
            <a:r>
              <a:rPr lang="en-US" sz="2100" dirty="0"/>
              <a:t>. 56% of unintended pregnancies were resolved by abortion (</a:t>
            </a:r>
            <a:r>
              <a:rPr lang="en-US" sz="2100" dirty="0" err="1"/>
              <a:t>Guttmacher</a:t>
            </a:r>
            <a:r>
              <a:rPr lang="en-US" sz="2100" dirty="0"/>
              <a:t> </a:t>
            </a:r>
            <a:r>
              <a:rPr lang="en-US" sz="2100" dirty="0" err="1"/>
              <a:t>inst</a:t>
            </a:r>
            <a:r>
              <a:rPr lang="en-US" sz="2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Background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011"/>
            <a:ext cx="8229600" cy="3716360"/>
          </a:xfrm>
        </p:spPr>
        <p:txBody>
          <a:bodyPr/>
          <a:lstStyle/>
          <a:p>
            <a:r>
              <a:rPr lang="en-US" sz="2100" dirty="0">
                <a:latin typeface="Calibri" panose="020F0502020204030204" pitchFamily="34" charset="0"/>
              </a:rPr>
              <a:t>Adolescent unintended pregnancies remain high in spite of an abundance of family planning programs</a:t>
            </a:r>
          </a:p>
          <a:p>
            <a:endParaRPr lang="en-US" sz="788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This study sought to determine the drivers and barriers to family planning amongst adolescents (15-19 years) in Rivers state of Nigeria </a:t>
            </a:r>
          </a:p>
          <a:p>
            <a:endParaRPr lang="en-US" sz="135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The knowledge gained from this is expected to improve family planning programming for the adolescents and hence reduce: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Unintended pregnancies with their sequelae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Transmission of HIV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13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b="1" dirty="0" smtClean="0"/>
              <a:t>Methodology 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>
                <a:latin typeface="Calibri" panose="020F0502020204030204" pitchFamily="34" charset="0"/>
              </a:rPr>
              <a:t>This study was conducted between April and May 2016 </a:t>
            </a:r>
            <a:r>
              <a:rPr lang="en-US" sz="2100" dirty="0" smtClean="0">
                <a:latin typeface="Calibri" panose="020F0502020204030204" pitchFamily="34" charset="0"/>
              </a:rPr>
              <a:t>using </a:t>
            </a:r>
            <a:r>
              <a:rPr lang="en-US" sz="2100" dirty="0">
                <a:latin typeface="Calibri" panose="020F0502020204030204" pitchFamily="34" charset="0"/>
              </a:rPr>
              <a:t>mixed </a:t>
            </a:r>
            <a:r>
              <a:rPr lang="en-US" sz="2100" dirty="0" smtClean="0">
                <a:latin typeface="Calibri" panose="020F0502020204030204" pitchFamily="34" charset="0"/>
              </a:rPr>
              <a:t>methods</a:t>
            </a:r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Quantitative study was used to obtain information from adolescents after ethical approval was obtained 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Qualitative study was carried out to better understand the impression of parents/caregivers</a:t>
            </a:r>
          </a:p>
        </p:txBody>
      </p:sp>
    </p:spTree>
    <p:extLst>
      <p:ext uri="{BB962C8B-B14F-4D97-AF65-F5344CB8AC3E}">
        <p14:creationId xmlns:p14="http://schemas.microsoft.com/office/powerpoint/2010/main" val="30097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100 youths (50 males; 50 females) were randomly selected </a:t>
            </a:r>
            <a:r>
              <a:rPr lang="en-US" dirty="0">
                <a:latin typeface="Calibri" panose="020F0502020204030204" pitchFamily="34" charset="0"/>
              </a:rPr>
              <a:t>from </a:t>
            </a:r>
            <a:r>
              <a:rPr lang="en-US" dirty="0" smtClean="0">
                <a:latin typeface="Calibri" panose="020F0502020204030204" pitchFamily="34" charset="0"/>
              </a:rPr>
              <a:t>4 LGAs in Rivers State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Port </a:t>
            </a:r>
            <a:r>
              <a:rPr lang="en-US" dirty="0">
                <a:latin typeface="Calibri" panose="020F0502020204030204" pitchFamily="34" charset="0"/>
              </a:rPr>
              <a:t>Harcourt, Eleme, </a:t>
            </a:r>
            <a:r>
              <a:rPr lang="en-US" dirty="0" err="1">
                <a:latin typeface="Calibri" panose="020F0502020204030204" pitchFamily="34" charset="0"/>
              </a:rPr>
              <a:t>Ahoada</a:t>
            </a:r>
            <a:r>
              <a:rPr lang="en-US" dirty="0">
                <a:latin typeface="Calibri" panose="020F0502020204030204" pitchFamily="34" charset="0"/>
              </a:rPr>
              <a:t> East and </a:t>
            </a:r>
            <a:r>
              <a:rPr lang="en-US" dirty="0" err="1" smtClean="0">
                <a:latin typeface="Calibri" panose="020F0502020204030204" pitchFamily="34" charset="0"/>
              </a:rPr>
              <a:t>Obio-Akpor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Structured interviewer administered questionnaires were used to obtain information on the knowledge, practices drivers and barriers to FP uptake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Comparison was made between sexually active youths using FP methods  and those that were not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Analysis was carried out using SPSS and chi2 </a:t>
            </a:r>
            <a:r>
              <a:rPr lang="en-US" dirty="0">
                <a:latin typeface="Calibri" panose="020F0502020204030204" pitchFamily="34" charset="0"/>
              </a:rPr>
              <a:t>level </a:t>
            </a:r>
            <a:r>
              <a:rPr lang="en-US" dirty="0" smtClean="0">
                <a:latin typeface="Calibri" panose="020F0502020204030204" pitchFamily="34" charset="0"/>
              </a:rPr>
              <a:t>of significance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b="1" dirty="0" smtClean="0"/>
              <a:t>Qualitative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>
                <a:latin typeface="Calibri" panose="020F0502020204030204" pitchFamily="34" charset="0"/>
              </a:rPr>
              <a:t>Eight KII sessions were held with 8 care givers (1 male and 1 female)in each of the LGAs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Insight was sought to determine perceived reasons behind use or non-use of FP</a:t>
            </a:r>
          </a:p>
          <a:p>
            <a:pPr marL="0" indent="0">
              <a:buNone/>
            </a:pPr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Analysis was carried out to determine themes</a:t>
            </a:r>
          </a:p>
          <a:p>
            <a:pPr marL="0" indent="0">
              <a:buNone/>
            </a:pPr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Triangulation was carried out between the two methods to draw inference on results/key findings</a:t>
            </a:r>
          </a:p>
        </p:txBody>
      </p:sp>
    </p:spTree>
    <p:extLst>
      <p:ext uri="{BB962C8B-B14F-4D97-AF65-F5344CB8AC3E}">
        <p14:creationId xmlns:p14="http://schemas.microsoft.com/office/powerpoint/2010/main" val="382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618"/>
          </a:xfrm>
        </p:spPr>
        <p:txBody>
          <a:bodyPr/>
          <a:lstStyle/>
          <a:p>
            <a:r>
              <a:rPr lang="en-US" b="1" dirty="0"/>
              <a:t>Findings (Drivers)</a:t>
            </a:r>
            <a:br>
              <a:rPr lang="en-US" b="1" dirty="0"/>
            </a:b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2309898"/>
              </p:ext>
            </p:extLst>
          </p:nvPr>
        </p:nvGraphicFramePr>
        <p:xfrm>
          <a:off x="4648200" y="1600200"/>
          <a:ext cx="4038600" cy="446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036798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977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190"/>
          </a:xfrm>
        </p:spPr>
        <p:txBody>
          <a:bodyPr/>
          <a:lstStyle/>
          <a:p>
            <a:r>
              <a:rPr lang="en-US" b="1" dirty="0"/>
              <a:t>Findings (Drivers)</a:t>
            </a:r>
            <a:br>
              <a:rPr lang="en-US" b="1" dirty="0"/>
            </a:b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161505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3913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635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957" y="0"/>
            <a:ext cx="7886700" cy="994172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Findings (Drivers)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382"/>
            <a:ext cx="8229600" cy="3990934"/>
          </a:xfrm>
        </p:spPr>
        <p:txBody>
          <a:bodyPr/>
          <a:lstStyle/>
          <a:p>
            <a:r>
              <a:rPr lang="en-US" sz="2100" dirty="0">
                <a:latin typeface="Calibri" panose="020F0502020204030204" pitchFamily="34" charset="0"/>
              </a:rPr>
              <a:t>Awareness &amp; knowledge of FP services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Availability of FP services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Confidentiality preservation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Self-efficacy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r>
              <a:rPr lang="en-US" sz="2100" dirty="0">
                <a:latin typeface="Calibri" panose="020F0502020204030204" pitchFamily="34" charset="0"/>
              </a:rPr>
              <a:t>Age and level of education </a:t>
            </a:r>
          </a:p>
        </p:txBody>
      </p:sp>
    </p:spTree>
    <p:extLst>
      <p:ext uri="{BB962C8B-B14F-4D97-AF65-F5344CB8AC3E}">
        <p14:creationId xmlns:p14="http://schemas.microsoft.com/office/powerpoint/2010/main" val="1331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MPI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ESMPIN Theme</Template>
  <TotalTime>1446</TotalTime>
  <Words>574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ESMPIN Theme</vt:lpstr>
      <vt:lpstr>Drivers and Barriers to Utilization of Modern Family Planning Methods Among Adolescents in Rivers State</vt:lpstr>
      <vt:lpstr>Background (1)</vt:lpstr>
      <vt:lpstr>Background (2)</vt:lpstr>
      <vt:lpstr>Methodology  </vt:lpstr>
      <vt:lpstr>Quantitative Methodology</vt:lpstr>
      <vt:lpstr>Qualitative Methods</vt:lpstr>
      <vt:lpstr>Findings (Drivers) </vt:lpstr>
      <vt:lpstr>Findings (Drivers) </vt:lpstr>
      <vt:lpstr>Findings (Drivers)  </vt:lpstr>
      <vt:lpstr>Barriers of Family Planning </vt:lpstr>
      <vt:lpstr>Findings: Barriers (Adolescents)   </vt:lpstr>
      <vt:lpstr>Findings: Barriers (Care providers)   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Title Author(s):</dc:title>
  <dc:creator>Chioma Ofoegbu</dc:creator>
  <cp:lastModifiedBy>Etimita</cp:lastModifiedBy>
  <cp:revision>75</cp:revision>
  <dcterms:created xsi:type="dcterms:W3CDTF">2016-10-13T14:41:50Z</dcterms:created>
  <dcterms:modified xsi:type="dcterms:W3CDTF">2017-05-03T08:44:56Z</dcterms:modified>
</cp:coreProperties>
</file>